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5" r:id="rId2"/>
  </p:sldMasterIdLst>
  <p:notesMasterIdLst>
    <p:notesMasterId r:id="rId28"/>
  </p:notesMasterIdLst>
  <p:sldIdLst>
    <p:sldId id="410" r:id="rId3"/>
    <p:sldId id="458" r:id="rId4"/>
    <p:sldId id="445" r:id="rId5"/>
    <p:sldId id="447" r:id="rId6"/>
    <p:sldId id="448" r:id="rId7"/>
    <p:sldId id="449" r:id="rId8"/>
    <p:sldId id="450" r:id="rId9"/>
    <p:sldId id="451" r:id="rId10"/>
    <p:sldId id="452" r:id="rId11"/>
    <p:sldId id="453" r:id="rId12"/>
    <p:sldId id="454" r:id="rId13"/>
    <p:sldId id="455" r:id="rId14"/>
    <p:sldId id="456" r:id="rId15"/>
    <p:sldId id="444" r:id="rId16"/>
    <p:sldId id="441" r:id="rId17"/>
    <p:sldId id="442" r:id="rId18"/>
    <p:sldId id="457" r:id="rId19"/>
    <p:sldId id="443" r:id="rId20"/>
    <p:sldId id="446" r:id="rId21"/>
    <p:sldId id="464" r:id="rId22"/>
    <p:sldId id="459" r:id="rId23"/>
    <p:sldId id="460" r:id="rId24"/>
    <p:sldId id="461" r:id="rId25"/>
    <p:sldId id="462" r:id="rId26"/>
    <p:sldId id="46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681" autoAdjust="0"/>
    <p:restoredTop sz="80276" autoAdjust="0"/>
  </p:normalViewPr>
  <p:slideViewPr>
    <p:cSldViewPr snapToGrid="0">
      <p:cViewPr varScale="1">
        <p:scale>
          <a:sx n="69" d="100"/>
          <a:sy n="69" d="100"/>
        </p:scale>
        <p:origin x="124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1D2A05-1C27-44BB-831C-FC5668ACF542}" type="datetimeFigureOut">
              <a:rPr lang="en-US" smtClean="0"/>
              <a:t>4/26/2023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5A9EE3-4886-4321-A1DC-4B07F1DDE5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3709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6928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6911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2948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32730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99789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8672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453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95502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98909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39941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9451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365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6414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77576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83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35148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432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27559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9603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49058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9942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37844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>
            <a:extLst>
              <a:ext uri="{FF2B5EF4-FFF2-40B4-BE49-F238E27FC236}">
                <a16:creationId xmlns:a16="http://schemas.microsoft.com/office/drawing/2014/main" id="{EC13BD77-7DCD-7F84-2848-231A0E1AC1CD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5751F41-C80E-FB42-A928-BC8A63E63801}" type="datetime1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4/26/2023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5" name="Rectangle 6">
            <a:extLst>
              <a:ext uri="{FF2B5EF4-FFF2-40B4-BE49-F238E27FC236}">
                <a16:creationId xmlns:a16="http://schemas.microsoft.com/office/drawing/2014/main" id="{77002A97-8A8B-14AF-F376-ACC6DA65DEF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Template-Primary on 201</a:t>
            </a:r>
          </a:p>
        </p:txBody>
      </p:sp>
      <p:sp>
        <p:nvSpPr>
          <p:cNvPr id="18436" name="Rectangle 7">
            <a:extLst>
              <a:ext uri="{FF2B5EF4-FFF2-40B4-BE49-F238E27FC236}">
                <a16:creationId xmlns:a16="http://schemas.microsoft.com/office/drawing/2014/main" id="{E622EDA1-3C21-9908-4E01-7A9F0F85DD7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4538" indent="-28575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4588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33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0575" indent="-228600" defTabSz="922338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77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49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321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9375" indent="-228600" defTabSz="9223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22338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BB3B3D5-8793-DA48-A964-1F21783D17F9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22338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18437" name="Rectangle 2">
            <a:extLst>
              <a:ext uri="{FF2B5EF4-FFF2-40B4-BE49-F238E27FC236}">
                <a16:creationId xmlns:a16="http://schemas.microsoft.com/office/drawing/2014/main" id="{4C8281DB-C4DC-5F49-4E0B-BACCA5ACDCC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8" name="Rectangle 3">
            <a:extLst>
              <a:ext uri="{FF2B5EF4-FFF2-40B4-BE49-F238E27FC236}">
                <a16:creationId xmlns:a16="http://schemas.microsoft.com/office/drawing/2014/main" id="{AD4372D3-F1BA-6B73-B064-9A9B379740E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48700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8">
            <a:extLst>
              <a:ext uri="{FF2B5EF4-FFF2-40B4-BE49-F238E27FC236}">
                <a16:creationId xmlns:a16="http://schemas.microsoft.com/office/drawing/2014/main" id="{15B7D11A-C6DD-7AF1-7677-1E0B2E1DB5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3" name="Straight Connector 5">
            <a:extLst>
              <a:ext uri="{FF2B5EF4-FFF2-40B4-BE49-F238E27FC236}">
                <a16:creationId xmlns:a16="http://schemas.microsoft.com/office/drawing/2014/main" id="{C17AEE0A-56B1-BAE1-A863-2739FCD9FCAE}"/>
              </a:ext>
            </a:extLst>
          </p:cNvPr>
          <p:cNvCxnSpPr/>
          <p:nvPr userDrawn="1"/>
        </p:nvCxnSpPr>
        <p:spPr>
          <a:xfrm>
            <a:off x="0" y="941917"/>
            <a:ext cx="12192000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6" name="Rectangle 4"/>
          <p:cNvSpPr>
            <a:spLocks noGrp="1" noChangeArrowheads="1"/>
          </p:cNvSpPr>
          <p:nvPr>
            <p:ph type="ctrTitle"/>
          </p:nvPr>
        </p:nvSpPr>
        <p:spPr bwMode="invGray">
          <a:xfrm>
            <a:off x="1" y="2281633"/>
            <a:ext cx="12191995" cy="535531"/>
          </a:xfrm>
        </p:spPr>
        <p:txBody>
          <a:bodyPr anchorCtr="0"/>
          <a:lstStyle>
            <a:lvl1pPr algn="ctr">
              <a:defRPr sz="32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ubTitle" idx="1"/>
          </p:nvPr>
        </p:nvSpPr>
        <p:spPr bwMode="invGray">
          <a:xfrm>
            <a:off x="5" y="3025246"/>
            <a:ext cx="12191996" cy="464230"/>
          </a:xfrm>
        </p:spPr>
        <p:txBody>
          <a:bodyPr rIns="0" anchorCtr="0"/>
          <a:lstStyle>
            <a:lvl1pPr marL="0" indent="0" algn="ctr">
              <a:buFont typeface="Arial" pitchFamily="34" charset="0"/>
              <a:buNone/>
              <a:defRPr sz="2933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64A033-9A11-9BE3-26B2-1031C5703F1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45585" y="6381752"/>
            <a:ext cx="2067983" cy="476249"/>
          </a:xfrm>
        </p:spPr>
        <p:txBody>
          <a:bodyPr/>
          <a:lstStyle>
            <a:lvl1pPr>
              <a:defRPr sz="1333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8D6F91-8E68-D275-6DB1-C2ECBC7BFC2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2755901" y="6381752"/>
            <a:ext cx="8134351" cy="476249"/>
          </a:xfrm>
        </p:spPr>
        <p:txBody>
          <a:bodyPr anchorCtr="1"/>
          <a:lstStyle>
            <a:lvl1pPr>
              <a:defRPr sz="1333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5B0C7-2FE4-566F-B8AC-7FB95F3860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10892368" y="6381752"/>
            <a:ext cx="1299633" cy="476249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E1F55E-B0D8-2043-9E32-89E6C12CA20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27608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52261"/>
            <a:ext cx="12192000" cy="535531"/>
          </a:xfrm>
        </p:spPr>
        <p:txBody>
          <a:bodyPr/>
          <a:lstStyle>
            <a:lvl1pPr>
              <a:defRPr sz="3200">
                <a:latin typeface="Lucida Sans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1201" y="2287151"/>
            <a:ext cx="10449601" cy="1981397"/>
          </a:xfrm>
        </p:spPr>
        <p:txBody>
          <a:bodyPr lIns="457200" rIns="457200"/>
          <a:lstStyle>
            <a:lvl1pPr marL="459306" indent="-239178">
              <a:lnSpc>
                <a:spcPts val="2933"/>
              </a:lnSpc>
              <a:spcBef>
                <a:spcPts val="800"/>
              </a:spcBef>
              <a:buSzPct val="100000"/>
              <a:buFont typeface="Arial" pitchFamily="34" charset="0"/>
              <a:buChar char="•"/>
              <a:defRPr sz="2667" b="0"/>
            </a:lvl1pPr>
            <a:lvl2pPr marL="679434" indent="-220128">
              <a:spcBef>
                <a:spcPts val="533"/>
              </a:spcBef>
              <a:buSzPct val="75000"/>
              <a:buFont typeface="Lucida Sans" panose="020B0602030504020204" pitchFamily="34" charset="0"/>
              <a:buChar char="–"/>
              <a:defRPr sz="2400"/>
            </a:lvl2pPr>
            <a:lvl3pPr marL="1060423" indent="-292601">
              <a:spcBef>
                <a:spcPts val="533"/>
              </a:spcBef>
              <a:buSzPct val="100000"/>
              <a:buFont typeface="Arial" panose="020B0604020202020204" pitchFamily="34" charset="0"/>
              <a:buChar char="•"/>
              <a:defRPr sz="2133"/>
            </a:lvl3pPr>
            <a:lvl4pPr marL="1219170" indent="-220128">
              <a:spcBef>
                <a:spcPts val="533"/>
              </a:spcBef>
              <a:buSzPct val="100000"/>
              <a:buFont typeface="Lucida Sans" panose="020B0602030504020204" pitchFamily="34" charset="0"/>
              <a:buChar char="–"/>
              <a:defRPr sz="1867"/>
            </a:lvl4pPr>
            <a:lvl5pPr marL="1439297" indent="-220128">
              <a:spcBef>
                <a:spcPts val="533"/>
              </a:spcBef>
              <a:buSzPct val="100000"/>
              <a:buFont typeface="Arial" pitchFamily="34" charset="0"/>
              <a:buChar char="•"/>
              <a:defRPr sz="1867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41FB0B0A-E581-3596-10B9-DCF23B9D7FD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0A1DE09-C239-E46A-1D1E-000C614ADDC0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AFBF5A-3E32-B043-937E-EDD3C78FEC0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64BB546-7865-5C42-A37A-10432FC2149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976851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"/>
          <p:cNvSpPr>
            <a:spLocks noGrp="1" noChangeArrowheads="1"/>
          </p:cNvSpPr>
          <p:nvPr>
            <p:ph type="ctrTitle"/>
          </p:nvPr>
        </p:nvSpPr>
        <p:spPr>
          <a:xfrm>
            <a:off x="327852" y="1116927"/>
            <a:ext cx="11536296" cy="584775"/>
          </a:xfrm>
        </p:spPr>
        <p:txBody>
          <a:bodyPr/>
          <a:lstStyle>
            <a:lvl1pPr algn="ctr">
              <a:lnSpc>
                <a:spcPct val="100000"/>
              </a:lnSpc>
              <a:defRPr sz="3200">
                <a:solidFill>
                  <a:schemeClr val="bg2"/>
                </a:solidFill>
                <a:effectLst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327852" y="1738210"/>
            <a:ext cx="11536296" cy="464230"/>
          </a:xfrm>
        </p:spPr>
        <p:txBody>
          <a:bodyPr rIns="0"/>
          <a:lstStyle>
            <a:lvl1pPr marL="0" indent="0" algn="ctr">
              <a:buFontTx/>
              <a:buNone/>
              <a:defRPr sz="2933" b="0">
                <a:solidFill>
                  <a:schemeClr val="accent1"/>
                </a:solidFill>
                <a:effectLst/>
                <a:latin typeface="Lucida San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CA0377AD-2D69-F982-B9D0-D7048934FE9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F271F2AC-E7FE-7CF9-FBA4-04DBF606A85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C788940F-D0EE-6931-1747-93B5DC497C61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8B9AD2-FCB6-5F4B-9C4F-264EE6ECBF9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10157651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" y="1472989"/>
            <a:ext cx="12192001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0601" y="2275791"/>
            <a:ext cx="5336428" cy="2308261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667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133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0223" y="2275791"/>
            <a:ext cx="5293264" cy="2749471"/>
          </a:xfrm>
        </p:spPr>
        <p:txBody>
          <a:bodyPr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667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40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SzPct val="125000"/>
              <a:buFont typeface="Arial" pitchFamily="34" charset="0"/>
              <a:buChar char="•"/>
              <a:defRPr lang="en-US" sz="2133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38200B1-5F9A-F411-30C0-820BB923ED54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CD21965-1F52-96FB-5FDF-D1A2A1596C96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202445B-6BFA-536B-403B-21EC6879FD5F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231E18D-8607-2E4D-996C-E6AC946A96E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63195031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47681"/>
            <a:ext cx="12192000" cy="5355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727" y="2098026"/>
            <a:ext cx="5386917" cy="43806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726" y="2621484"/>
            <a:ext cx="5386917" cy="1785104"/>
          </a:xfrm>
        </p:spPr>
        <p:txBody>
          <a:bodyPr/>
          <a:lstStyle>
            <a:lvl1pPr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867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867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4498" y="2098026"/>
            <a:ext cx="5389033" cy="438069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4497" y="2621484"/>
            <a:ext cx="5389033" cy="1785104"/>
          </a:xfrm>
        </p:spPr>
        <p:txBody>
          <a:bodyPr/>
          <a:lstStyle>
            <a:lvl1pPr>
              <a:defRPr lang="en-US" sz="2400" b="0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1pPr>
            <a:lvl2pPr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2pPr>
            <a:lvl3pPr>
              <a:defRPr lang="en-US" sz="2133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3pPr>
            <a:lvl4pPr>
              <a:defRPr lang="en-US" sz="1867" dirty="0" smtClean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4pPr>
            <a:lvl5pPr>
              <a:defRPr lang="en-US" sz="1867" dirty="0">
                <a:solidFill>
                  <a:schemeClr val="bg2"/>
                </a:solidFill>
                <a:latin typeface="Lucida Sans" pitchFamily="34" charset="0"/>
                <a:ea typeface="+mn-ea"/>
                <a:cs typeface="+mn-cs"/>
              </a:defRPr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F1FFB16-37BE-D0B5-72D4-2EF56F56C978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1E1DBBD2-052C-5E5C-F406-B0365423C615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78753A95-E046-5114-CC60-A4E71A04CC1B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7A46CA-2B83-FD4F-9C73-F6F7B9C372D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5736300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25693"/>
            <a:ext cx="12192000" cy="535531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6B927EA-B403-54B5-949B-BCCE0FD9866C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2DDD9830-554B-8FD6-A41A-35A8629EC004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DA790B48-A692-92A7-6770-6F69FFEA3672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EEE0A3-300C-FF41-934C-1569EA977CA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4629116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3BDAED62-DF35-5620-0BFF-F865212ECA29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C009D09F-4AE2-EAA6-6BDE-B6F7A2839A1A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49E1616-A460-8D81-0B77-52E06F6F8DB8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2EA166-4E5B-0949-90B4-66CF3BEF693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76270086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5330610"/>
            <a:ext cx="7315200" cy="461729"/>
          </a:xfrm>
        </p:spPr>
        <p:txBody>
          <a:bodyPr/>
          <a:lstStyle>
            <a:lvl1pPr algn="l">
              <a:defRPr sz="2667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1193223"/>
            <a:ext cx="7315200" cy="492892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866804"/>
            <a:ext cx="7315200" cy="424475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D46E9C-B023-A5E7-0702-FA74F00A85AA}"/>
              </a:ext>
            </a:extLst>
          </p:cNvPr>
          <p:cNvSpPr>
            <a:spLocks noGrp="1" noChangeArrowheads="1"/>
          </p:cNvSpPr>
          <p:nvPr userDrawn="1"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DF7426-357B-F58E-4080-05808AD4574B}"/>
              </a:ext>
            </a:extLst>
          </p:cNvPr>
          <p:cNvSpPr>
            <a:spLocks noGrp="1" noChangeArrowheads="1"/>
          </p:cNvSpPr>
          <p:nvPr userDrawn="1"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C2A1D41-4F60-B82E-2970-8DB09375D9EE}"/>
              </a:ext>
            </a:extLst>
          </p:cNvPr>
          <p:cNvSpPr>
            <a:spLocks noGrp="1" noChangeArrowheads="1"/>
          </p:cNvSpPr>
          <p:nvPr userDrawn="1"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E88BBA8-5E30-2A4F-8CB7-6B71AED84A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923272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F7FC34-5206-45FA-A6B2-955DFABF1C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183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EF603E2-753D-49F2-B2B1-D76008093D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568"/>
            <a:ext cx="9144000" cy="1655233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FD0B8-A1D4-4313-AC8C-31D5E0DBD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A06F-9FF0-4DD3-9CA0-DF2D4EF2E0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CD405-43AD-4B88-9D41-03F2E0B3D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86D440-F702-449A-AAC2-9ACFF17038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897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1">
          <a:gsLst>
            <a:gs pos="0">
              <a:srgbClr val="EAEAEA"/>
            </a:gs>
            <a:gs pos="100000">
              <a:schemeClr val="tx1"/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D3F9DB8C-878D-51AF-CDF0-8F47D1C8868D}"/>
              </a:ext>
            </a:extLst>
          </p:cNvPr>
          <p:cNvSpPr/>
          <p:nvPr userDrawn="1"/>
        </p:nvSpPr>
        <p:spPr bwMode="gray">
          <a:xfrm flipH="1">
            <a:off x="0" y="1"/>
            <a:ext cx="12192000" cy="9715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2400"/>
          </a:p>
        </p:txBody>
      </p:sp>
      <p:pic>
        <p:nvPicPr>
          <p:cNvPr id="1027" name="Picture 4">
            <a:extLst>
              <a:ext uri="{FF2B5EF4-FFF2-40B4-BE49-F238E27FC236}">
                <a16:creationId xmlns:a16="http://schemas.microsoft.com/office/drawing/2014/main" id="{F61DB90B-FD16-84BF-BF8A-2FFEC7118E23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19" t="35078" r="16573" b="35077"/>
          <a:stretch>
            <a:fillRect/>
          </a:stretch>
        </p:blipFill>
        <p:spPr bwMode="auto">
          <a:xfrm>
            <a:off x="1" y="1"/>
            <a:ext cx="785284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Rectangle 3">
            <a:extLst>
              <a:ext uri="{FF2B5EF4-FFF2-40B4-BE49-F238E27FC236}">
                <a16:creationId xmlns:a16="http://schemas.microsoft.com/office/drawing/2014/main" id="{E589A781-312B-D795-EE98-5EF9B91EF7F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black">
          <a:xfrm>
            <a:off x="1064685" y="2298700"/>
            <a:ext cx="10062633" cy="18323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2">
            <a:extLst>
              <a:ext uri="{FF2B5EF4-FFF2-40B4-BE49-F238E27FC236}">
                <a16:creationId xmlns:a16="http://schemas.microsoft.com/office/drawing/2014/main" id="{36E7B30B-4C71-79E2-6771-CB61E49B1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black">
          <a:xfrm>
            <a:off x="0" y="1587486"/>
            <a:ext cx="12192000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457200" tIns="45720" rIns="457200" bIns="45720" numCol="1" anchor="b" anchorCtr="1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35338579-582C-AAAF-5462-E8F1180D694B}"/>
              </a:ext>
            </a:extLst>
          </p:cNvPr>
          <p:cNvSpPr>
            <a:spLocks noGrp="1" noChangeArrowheads="1"/>
          </p:cNvSpPr>
          <p:nvPr userDrawn="1">
            <p:ph type="dt" sz="half" idx="2"/>
          </p:nvPr>
        </p:nvSpPr>
        <p:spPr bwMode="black">
          <a:xfrm>
            <a:off x="645585" y="6438900"/>
            <a:ext cx="1670049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333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91706F0A-38D2-77BD-E114-C777F57682C9}"/>
              </a:ext>
            </a:extLst>
          </p:cNvPr>
          <p:cNvSpPr>
            <a:spLocks noGrp="1" noChangeArrowheads="1"/>
          </p:cNvSpPr>
          <p:nvPr userDrawn="1">
            <p:ph type="ftr" sz="quarter" idx="3"/>
          </p:nvPr>
        </p:nvSpPr>
        <p:spPr bwMode="black">
          <a:xfrm>
            <a:off x="2315633" y="6438900"/>
            <a:ext cx="8204200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333">
                <a:solidFill>
                  <a:schemeClr val="bg2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" name="Rectangle 6">
            <a:extLst>
              <a:ext uri="{FF2B5EF4-FFF2-40B4-BE49-F238E27FC236}">
                <a16:creationId xmlns:a16="http://schemas.microsoft.com/office/drawing/2014/main" id="{06DB848C-AE7B-7E55-2D28-7DD3D262E0D4}"/>
              </a:ext>
            </a:extLst>
          </p:cNvPr>
          <p:cNvSpPr>
            <a:spLocks noGrp="1" noChangeArrowheads="1"/>
          </p:cNvSpPr>
          <p:nvPr userDrawn="1">
            <p:ph type="sldNum" sz="quarter" idx="4"/>
          </p:nvPr>
        </p:nvSpPr>
        <p:spPr bwMode="black">
          <a:xfrm>
            <a:off x="10532533" y="6438900"/>
            <a:ext cx="1659467" cy="4762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333">
                <a:solidFill>
                  <a:schemeClr val="bg2"/>
                </a:solidFill>
              </a:defRPr>
            </a:lvl1pPr>
          </a:lstStyle>
          <a:p>
            <a:pPr>
              <a:defRPr/>
            </a:pPr>
            <a:fld id="{E9F1E9E9-003F-554E-984B-409BA4725D4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53301EB-485A-1DD6-8BF8-517453982E39}"/>
              </a:ext>
            </a:extLst>
          </p:cNvPr>
          <p:cNvCxnSpPr/>
          <p:nvPr userDrawn="1"/>
        </p:nvCxnSpPr>
        <p:spPr>
          <a:xfrm>
            <a:off x="0" y="971551"/>
            <a:ext cx="12192000" cy="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6180286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p:transition/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chemeClr val="bg2"/>
          </a:solidFill>
          <a:latin typeface="Lucida Sans" pitchFamily="34" charset="0"/>
        </a:defRPr>
      </a:lvl5pPr>
      <a:lvl6pPr marL="609585" algn="l" rtl="0" fontAlgn="base">
        <a:lnSpc>
          <a:spcPct val="90000"/>
        </a:lnSpc>
        <a:spcBef>
          <a:spcPct val="0"/>
        </a:spcBef>
        <a:spcAft>
          <a:spcPct val="0"/>
        </a:spcAft>
        <a:defRPr sz="3733" b="1">
          <a:solidFill>
            <a:schemeClr val="accent2"/>
          </a:solidFill>
          <a:latin typeface="Arial" charset="0"/>
        </a:defRPr>
      </a:lvl6pPr>
      <a:lvl7pPr marL="1219170" algn="l" rtl="0" fontAlgn="base">
        <a:lnSpc>
          <a:spcPct val="90000"/>
        </a:lnSpc>
        <a:spcBef>
          <a:spcPct val="0"/>
        </a:spcBef>
        <a:spcAft>
          <a:spcPct val="0"/>
        </a:spcAft>
        <a:defRPr sz="3733" b="1">
          <a:solidFill>
            <a:schemeClr val="accent2"/>
          </a:solidFill>
          <a:latin typeface="Arial" charset="0"/>
        </a:defRPr>
      </a:lvl7pPr>
      <a:lvl8pPr marL="1828754" algn="l" rtl="0" fontAlgn="base">
        <a:lnSpc>
          <a:spcPct val="90000"/>
        </a:lnSpc>
        <a:spcBef>
          <a:spcPct val="0"/>
        </a:spcBef>
        <a:spcAft>
          <a:spcPct val="0"/>
        </a:spcAft>
        <a:defRPr sz="3733" b="1">
          <a:solidFill>
            <a:schemeClr val="accent2"/>
          </a:solidFill>
          <a:latin typeface="Arial" charset="0"/>
        </a:defRPr>
      </a:lvl8pPr>
      <a:lvl9pPr marL="2438339" algn="l" rtl="0" fontAlgn="base">
        <a:lnSpc>
          <a:spcPct val="90000"/>
        </a:lnSpc>
        <a:spcBef>
          <a:spcPct val="0"/>
        </a:spcBef>
        <a:spcAft>
          <a:spcPct val="0"/>
        </a:spcAft>
        <a:defRPr sz="3733" b="1">
          <a:solidFill>
            <a:schemeClr val="accent2"/>
          </a:solidFill>
          <a:latin typeface="Arial" charset="0"/>
        </a:defRPr>
      </a:lvl9pPr>
    </p:titleStyle>
    <p:bodyStyle>
      <a:lvl1pPr algn="l" rtl="0" eaLnBrk="0" fontAlgn="base" hangingPunct="0">
        <a:lnSpc>
          <a:spcPts val="2933"/>
        </a:lnSpc>
        <a:spcBef>
          <a:spcPct val="25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2667" dirty="0">
          <a:solidFill>
            <a:schemeClr val="bg2"/>
          </a:solidFill>
          <a:latin typeface="Lucida Sans" pitchFamily="34" charset="0"/>
          <a:ea typeface="+mn-ea"/>
          <a:cs typeface="+mn-cs"/>
        </a:defRPr>
      </a:lvl1pPr>
      <a:lvl2pPr marL="459306" indent="-23917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667" dirty="0">
          <a:solidFill>
            <a:schemeClr val="bg2"/>
          </a:solidFill>
          <a:latin typeface="Lucida Sans" pitchFamily="34" charset="0"/>
          <a:ea typeface="+mn-ea"/>
          <a:cs typeface="+mn-cs"/>
        </a:defRPr>
      </a:lvl2pPr>
      <a:lvl3pPr marL="679434" indent="-22012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dirty="0">
          <a:solidFill>
            <a:schemeClr val="bg2"/>
          </a:solidFill>
          <a:latin typeface="Lucida Sans" pitchFamily="34" charset="0"/>
          <a:ea typeface="+mn-ea"/>
          <a:cs typeface="+mn-cs"/>
        </a:defRPr>
      </a:lvl3pPr>
      <a:lvl4pPr marL="918610" indent="-23917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Lucida Sans" panose="020B0602030504020204" pitchFamily="34" charset="0"/>
        <a:buChar char="–"/>
        <a:defRPr lang="en-US" sz="2133" dirty="0">
          <a:solidFill>
            <a:schemeClr val="bg2"/>
          </a:solidFill>
          <a:latin typeface="Lucida Sans" pitchFamily="34" charset="0"/>
          <a:ea typeface="+mn-ea"/>
          <a:cs typeface="+mn-cs"/>
        </a:defRPr>
      </a:lvl4pPr>
      <a:lvl5pPr marL="1138738" indent="-220128" algn="l" rtl="0" eaLnBrk="0" fontAlgn="base" hangingPunct="0">
        <a:lnSpc>
          <a:spcPct val="95000"/>
        </a:lnSpc>
        <a:spcBef>
          <a:spcPct val="10000"/>
        </a:spcBef>
        <a:spcAft>
          <a:spcPct val="0"/>
        </a:spcAft>
        <a:buClr>
          <a:srgbClr val="C60C30"/>
        </a:buClr>
        <a:buSzPct val="100000"/>
        <a:buFont typeface="Arial" panose="020B0604020202020204" pitchFamily="34" charset="0"/>
        <a:buChar char="•"/>
        <a:defRPr lang="en-US" sz="1867" dirty="0">
          <a:solidFill>
            <a:schemeClr val="bg2"/>
          </a:solidFill>
          <a:latin typeface="Lucida Sans" pitchFamily="34" charset="0"/>
          <a:ea typeface="+mn-ea"/>
          <a:cs typeface="+mn-cs"/>
        </a:defRPr>
      </a:lvl5pPr>
      <a:lvl6pPr marL="1521846" indent="296326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667">
          <a:solidFill>
            <a:schemeClr val="tx1"/>
          </a:solidFill>
          <a:latin typeface="+mn-lt"/>
        </a:defRPr>
      </a:lvl6pPr>
      <a:lvl7pPr marL="2131431" indent="296326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667">
          <a:solidFill>
            <a:schemeClr val="tx1"/>
          </a:solidFill>
          <a:latin typeface="+mn-lt"/>
        </a:defRPr>
      </a:lvl7pPr>
      <a:lvl8pPr marL="2741015" indent="296326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667">
          <a:solidFill>
            <a:schemeClr val="tx1"/>
          </a:solidFill>
          <a:latin typeface="+mn-lt"/>
        </a:defRPr>
      </a:lvl8pPr>
      <a:lvl9pPr marL="3350600" indent="296326" algn="l" rtl="0" fontAlgn="base">
        <a:lnSpc>
          <a:spcPct val="95000"/>
        </a:lnSpc>
        <a:spcBef>
          <a:spcPct val="10000"/>
        </a:spcBef>
        <a:spcAft>
          <a:spcPct val="0"/>
        </a:spcAft>
        <a:buClr>
          <a:schemeClr val="accent1"/>
        </a:buClr>
        <a:buChar char="•"/>
        <a:defRPr sz="266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" y="25400"/>
            <a:ext cx="12188952" cy="6858000"/>
          </a:xfrm>
          <a:prstGeom prst="rect">
            <a:avLst/>
          </a:prstGeom>
        </p:spPr>
      </p:pic>
      <p:sp>
        <p:nvSpPr>
          <p:cNvPr id="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07848" y="584200"/>
            <a:ext cx="11582400" cy="5399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Rectangle 4"/>
          <p:cNvSpPr>
            <a:spLocks noGrp="1" noChangeArrowheads="1"/>
          </p:cNvSpPr>
          <p:nvPr>
            <p:ph type="dt" sz="half" idx="2"/>
          </p:nvPr>
        </p:nvSpPr>
        <p:spPr>
          <a:xfrm>
            <a:off x="1600200" y="6172201"/>
            <a:ext cx="2133600" cy="216887"/>
          </a:xfrm>
          <a:prstGeom prst="rect">
            <a:avLst/>
          </a:prstGeom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5"/>
          <p:cNvSpPr>
            <a:spLocks noGrp="1" noChangeArrowheads="1"/>
          </p:cNvSpPr>
          <p:nvPr>
            <p:ph type="ftr" sz="quarter" idx="3"/>
          </p:nvPr>
        </p:nvSpPr>
        <p:spPr>
          <a:xfrm>
            <a:off x="3810000" y="6184511"/>
            <a:ext cx="2819400" cy="216887"/>
          </a:xfrm>
          <a:prstGeom prst="rect">
            <a:avLst/>
          </a:prstGeom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/>
          <p:cNvSpPr>
            <a:spLocks noGrp="1" noChangeArrowheads="1"/>
          </p:cNvSpPr>
          <p:nvPr>
            <p:ph type="sldNum" sz="quarter" idx="4"/>
          </p:nvPr>
        </p:nvSpPr>
        <p:spPr>
          <a:xfrm>
            <a:off x="292100" y="6186664"/>
            <a:ext cx="1219200" cy="228600"/>
          </a:xfrm>
          <a:prstGeom prst="rect">
            <a:avLst/>
          </a:prstGeom>
          <a:ln/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B586D440-F702-449A-AAC2-9ACFF17038B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9909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Clr>
          <a:srgbClr val="1B3D6C"/>
        </a:buClr>
        <a:buFont typeface="Wingdings" charset="2"/>
        <a:buChar char="Ø"/>
        <a:defRPr sz="32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B3D6C"/>
        </a:buClr>
        <a:buFont typeface="Wingdings" charset="2"/>
        <a:buChar char="Ø"/>
        <a:defRPr sz="28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B3D6C"/>
        </a:buClr>
        <a:buFont typeface="Wingdings" charset="2"/>
        <a:buChar char="Ø"/>
        <a:defRPr sz="24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B3D6C"/>
        </a:buClr>
        <a:buFont typeface="Wingdings" charset="2"/>
        <a:buChar char="Ø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Clr>
          <a:srgbClr val="1B3D6C"/>
        </a:buClr>
        <a:buFont typeface="Wingdings" charset="2"/>
        <a:buChar char="Ø"/>
        <a:defRPr sz="2000" kern="1200">
          <a:solidFill>
            <a:schemeClr val="tx1"/>
          </a:solidFill>
          <a:latin typeface="Helvetica" charset="0"/>
          <a:ea typeface="Helvetica" charset="0"/>
          <a:cs typeface="Helvetica" charset="0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MFtNcGnroa8?feature=oembed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tms.engin.umich.edu/CTMS/index.php?example=InvertedPendulum&amp;section=SystemModeling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C77CE-F4DE-D0BC-4077-D2B5AA1B54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" y="1737048"/>
            <a:ext cx="12191995" cy="978729"/>
          </a:xfrm>
        </p:spPr>
        <p:txBody>
          <a:bodyPr/>
          <a:lstStyle/>
          <a:p>
            <a:r>
              <a:rPr lang="en-US" dirty="0"/>
              <a:t>Simulating Nonlinear Swing-up Controllers </a:t>
            </a:r>
            <a:br>
              <a:rPr lang="en-US" dirty="0"/>
            </a:br>
            <a:r>
              <a:rPr lang="en-US" dirty="0"/>
              <a:t>for the Pendulum, Acrobot, and Cart Pole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654FDC-332F-65AB-9627-9F7AF13FA0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" y="2830041"/>
            <a:ext cx="12191996" cy="948978"/>
          </a:xfrm>
        </p:spPr>
        <p:txBody>
          <a:bodyPr/>
          <a:lstStyle/>
          <a:p>
            <a:r>
              <a:rPr lang="en-US" dirty="0"/>
              <a:t>Logan Dihel</a:t>
            </a:r>
          </a:p>
          <a:p>
            <a:r>
              <a:rPr lang="en-US" dirty="0"/>
              <a:t>May 1</a:t>
            </a:r>
            <a:r>
              <a:rPr lang="en-US" baseline="30000" dirty="0"/>
              <a:t>st</a:t>
            </a:r>
            <a:r>
              <a:rPr lang="en-US" dirty="0"/>
              <a:t>, 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F1950-FAAD-176D-388F-A452CAF4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</a:t>
            </a:fld>
            <a:endParaRPr lang="en-US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FE1B51C-733B-7DE8-D9F4-C53BD0AD2863}"/>
              </a:ext>
            </a:extLst>
          </p:cNvPr>
          <p:cNvSpPr txBox="1"/>
          <p:nvPr/>
        </p:nvSpPr>
        <p:spPr>
          <a:xfrm>
            <a:off x="1839951" y="4164348"/>
            <a:ext cx="905241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b="0" i="0" dirty="0">
                <a:solidFill>
                  <a:schemeClr val="bg2"/>
                </a:solidFill>
                <a:effectLst/>
                <a:latin typeface="Abadi" panose="020B0604020104020204" pitchFamily="34" charset="0"/>
              </a:rPr>
              <a:t>[1] Russ </a:t>
            </a:r>
            <a:r>
              <a:rPr lang="en-US" sz="2400" b="0" i="0" dirty="0" err="1">
                <a:solidFill>
                  <a:schemeClr val="bg2"/>
                </a:solidFill>
                <a:effectLst/>
                <a:latin typeface="Abadi" panose="020B0604020104020204" pitchFamily="34" charset="0"/>
              </a:rPr>
              <a:t>Tedrake</a:t>
            </a:r>
            <a:r>
              <a:rPr lang="en-US" sz="2400" b="0" i="0" dirty="0">
                <a:solidFill>
                  <a:schemeClr val="bg2"/>
                </a:solidFill>
                <a:effectLst/>
                <a:latin typeface="Abadi" panose="020B0604020104020204" pitchFamily="34" charset="0"/>
              </a:rPr>
              <a:t>. </a:t>
            </a:r>
            <a:r>
              <a:rPr lang="en-US" sz="2400" b="0" i="1" dirty="0">
                <a:solidFill>
                  <a:schemeClr val="bg2"/>
                </a:solidFill>
                <a:effectLst/>
                <a:latin typeface="Abadi" panose="020B0604020104020204" pitchFamily="34" charset="0"/>
              </a:rPr>
              <a:t>Underactuated Robotics: Algorithms for Walking,    Running, Swimming, Flying, and Manipulation (Course Notes for MIT 6.832).</a:t>
            </a:r>
            <a:endParaRPr lang="en-US" sz="2400" dirty="0">
              <a:solidFill>
                <a:srgbClr val="000000"/>
              </a:solidFill>
              <a:latin typeface="Abadi" panose="020B0604020104020204" pitchFamily="34" charset="0"/>
            </a:endParaRPr>
          </a:p>
          <a:p>
            <a:pPr algn="l"/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[2] Mark W. </a:t>
            </a:r>
            <a:r>
              <a:rPr lang="en-US" sz="2400" b="0" i="0" dirty="0" err="1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Spong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, "Energy Based Control of a Class of Underactuated Mechanical Systems", </a:t>
            </a:r>
            <a:r>
              <a:rPr lang="en-US" sz="2400" b="0" i="1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Proceedings of the 1996 IFAC World Congress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 , 1996</a:t>
            </a:r>
            <a:endParaRPr lang="en-US" sz="24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7868918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Energy Based Swing-up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05587-0CBA-610B-F6E1-F992E50BD2A4}"/>
              </a:ext>
            </a:extLst>
          </p:cNvPr>
          <p:cNvSpPr txBox="1"/>
          <p:nvPr/>
        </p:nvSpPr>
        <p:spPr>
          <a:xfrm>
            <a:off x="6858000" y="1516566"/>
            <a:ext cx="493014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Pump energy into the system until the pendulum is in its </a:t>
            </a:r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homoclinic orbit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rgbClr val="FF0000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Homoclinic orbit is trajectory that joins a </a:t>
            </a:r>
            <a:r>
              <a:rPr lang="en-US" sz="2800" dirty="0">
                <a:solidFill>
                  <a:srgbClr val="FF0000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saddle</a:t>
            </a: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 equilibrium point to itself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Thus, the pendulum will visit the unstable equilibrium point on this orbit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0ED0DA6-C277-CCED-9ABF-B2CAB3CC9C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5" y="1516566"/>
            <a:ext cx="5963482" cy="4582164"/>
          </a:xfrm>
          <a:prstGeom prst="rect">
            <a:avLst/>
          </a:prstGeom>
        </p:spPr>
      </p:pic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48BCBB2-0A29-F2B5-8182-01CC5973B0EB}"/>
              </a:ext>
            </a:extLst>
          </p:cNvPr>
          <p:cNvSpPr/>
          <p:nvPr/>
        </p:nvSpPr>
        <p:spPr>
          <a:xfrm>
            <a:off x="3419707" y="2277535"/>
            <a:ext cx="2676293" cy="1591939"/>
          </a:xfrm>
          <a:custGeom>
            <a:avLst/>
            <a:gdLst>
              <a:gd name="connsiteX0" fmla="*/ 0 w 2676293"/>
              <a:gd name="connsiteY0" fmla="*/ 1591939 h 1591939"/>
              <a:gd name="connsiteX1" fmla="*/ 367990 w 2676293"/>
              <a:gd name="connsiteY1" fmla="*/ 922866 h 1591939"/>
              <a:gd name="connsiteX2" fmla="*/ 836342 w 2676293"/>
              <a:gd name="connsiteY2" fmla="*/ 276095 h 1591939"/>
              <a:gd name="connsiteX3" fmla="*/ 1148576 w 2676293"/>
              <a:gd name="connsiteY3" fmla="*/ 30768 h 1591939"/>
              <a:gd name="connsiteX4" fmla="*/ 1326995 w 2676293"/>
              <a:gd name="connsiteY4" fmla="*/ 8466 h 1591939"/>
              <a:gd name="connsiteX5" fmla="*/ 1616927 w 2676293"/>
              <a:gd name="connsiteY5" fmla="*/ 75373 h 1591939"/>
              <a:gd name="connsiteX6" fmla="*/ 2107581 w 2676293"/>
              <a:gd name="connsiteY6" fmla="*/ 577178 h 1591939"/>
              <a:gd name="connsiteX7" fmla="*/ 2486722 w 2676293"/>
              <a:gd name="connsiteY7" fmla="*/ 1235100 h 1591939"/>
              <a:gd name="connsiteX8" fmla="*/ 2676293 w 2676293"/>
              <a:gd name="connsiteY8" fmla="*/ 1591939 h 159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293" h="1591939">
                <a:moveTo>
                  <a:pt x="0" y="1591939"/>
                </a:moveTo>
                <a:cubicBezTo>
                  <a:pt x="114300" y="1367056"/>
                  <a:pt x="228600" y="1142173"/>
                  <a:pt x="367990" y="922866"/>
                </a:cubicBezTo>
                <a:cubicBezTo>
                  <a:pt x="507380" y="703559"/>
                  <a:pt x="706244" y="424778"/>
                  <a:pt x="836342" y="276095"/>
                </a:cubicBezTo>
                <a:cubicBezTo>
                  <a:pt x="966440" y="127412"/>
                  <a:pt x="1066800" y="75373"/>
                  <a:pt x="1148576" y="30768"/>
                </a:cubicBezTo>
                <a:cubicBezTo>
                  <a:pt x="1230352" y="-13837"/>
                  <a:pt x="1248937" y="1032"/>
                  <a:pt x="1326995" y="8466"/>
                </a:cubicBezTo>
                <a:cubicBezTo>
                  <a:pt x="1405054" y="15900"/>
                  <a:pt x="1486829" y="-19412"/>
                  <a:pt x="1616927" y="75373"/>
                </a:cubicBezTo>
                <a:cubicBezTo>
                  <a:pt x="1747025" y="170158"/>
                  <a:pt x="1962615" y="383890"/>
                  <a:pt x="2107581" y="577178"/>
                </a:cubicBezTo>
                <a:cubicBezTo>
                  <a:pt x="2252547" y="770466"/>
                  <a:pt x="2391937" y="1065973"/>
                  <a:pt x="2486722" y="1235100"/>
                </a:cubicBezTo>
                <a:cubicBezTo>
                  <a:pt x="2581507" y="1404227"/>
                  <a:pt x="2614961" y="1459983"/>
                  <a:pt x="2676293" y="1591939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D6C993-32DA-DA89-F0E1-F6BFF7EBC423}"/>
              </a:ext>
            </a:extLst>
          </p:cNvPr>
          <p:cNvSpPr/>
          <p:nvPr/>
        </p:nvSpPr>
        <p:spPr>
          <a:xfrm rot="10800000">
            <a:off x="3419706" y="3869474"/>
            <a:ext cx="2676293" cy="1591939"/>
          </a:xfrm>
          <a:custGeom>
            <a:avLst/>
            <a:gdLst>
              <a:gd name="connsiteX0" fmla="*/ 0 w 2676293"/>
              <a:gd name="connsiteY0" fmla="*/ 1591939 h 1591939"/>
              <a:gd name="connsiteX1" fmla="*/ 367990 w 2676293"/>
              <a:gd name="connsiteY1" fmla="*/ 922866 h 1591939"/>
              <a:gd name="connsiteX2" fmla="*/ 836342 w 2676293"/>
              <a:gd name="connsiteY2" fmla="*/ 276095 h 1591939"/>
              <a:gd name="connsiteX3" fmla="*/ 1148576 w 2676293"/>
              <a:gd name="connsiteY3" fmla="*/ 30768 h 1591939"/>
              <a:gd name="connsiteX4" fmla="*/ 1326995 w 2676293"/>
              <a:gd name="connsiteY4" fmla="*/ 8466 h 1591939"/>
              <a:gd name="connsiteX5" fmla="*/ 1616927 w 2676293"/>
              <a:gd name="connsiteY5" fmla="*/ 75373 h 1591939"/>
              <a:gd name="connsiteX6" fmla="*/ 2107581 w 2676293"/>
              <a:gd name="connsiteY6" fmla="*/ 577178 h 1591939"/>
              <a:gd name="connsiteX7" fmla="*/ 2486722 w 2676293"/>
              <a:gd name="connsiteY7" fmla="*/ 1235100 h 1591939"/>
              <a:gd name="connsiteX8" fmla="*/ 2676293 w 2676293"/>
              <a:gd name="connsiteY8" fmla="*/ 1591939 h 15919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676293" h="1591939">
                <a:moveTo>
                  <a:pt x="0" y="1591939"/>
                </a:moveTo>
                <a:cubicBezTo>
                  <a:pt x="114300" y="1367056"/>
                  <a:pt x="228600" y="1142173"/>
                  <a:pt x="367990" y="922866"/>
                </a:cubicBezTo>
                <a:cubicBezTo>
                  <a:pt x="507380" y="703559"/>
                  <a:pt x="706244" y="424778"/>
                  <a:pt x="836342" y="276095"/>
                </a:cubicBezTo>
                <a:cubicBezTo>
                  <a:pt x="966440" y="127412"/>
                  <a:pt x="1066800" y="75373"/>
                  <a:pt x="1148576" y="30768"/>
                </a:cubicBezTo>
                <a:cubicBezTo>
                  <a:pt x="1230352" y="-13837"/>
                  <a:pt x="1248937" y="1032"/>
                  <a:pt x="1326995" y="8466"/>
                </a:cubicBezTo>
                <a:cubicBezTo>
                  <a:pt x="1405054" y="15900"/>
                  <a:pt x="1486829" y="-19412"/>
                  <a:pt x="1616927" y="75373"/>
                </a:cubicBezTo>
                <a:cubicBezTo>
                  <a:pt x="1747025" y="170158"/>
                  <a:pt x="1962615" y="383890"/>
                  <a:pt x="2107581" y="577178"/>
                </a:cubicBezTo>
                <a:cubicBezTo>
                  <a:pt x="2252547" y="770466"/>
                  <a:pt x="2391937" y="1065973"/>
                  <a:pt x="2486722" y="1235100"/>
                </a:cubicBezTo>
                <a:cubicBezTo>
                  <a:pt x="2581507" y="1404227"/>
                  <a:pt x="2614961" y="1459983"/>
                  <a:pt x="2676293" y="1591939"/>
                </a:cubicBezTo>
              </a:path>
            </a:pathLst>
          </a:cu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B9F5C104-10DA-A8C2-FD03-A1F7E61B7B59}"/>
              </a:ext>
            </a:extLst>
          </p:cNvPr>
          <p:cNvCxnSpPr>
            <a:cxnSpLocks/>
          </p:cNvCxnSpPr>
          <p:nvPr/>
        </p:nvCxnSpPr>
        <p:spPr>
          <a:xfrm flipH="1">
            <a:off x="5999356" y="2888166"/>
            <a:ext cx="3033132" cy="44925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D3FDC12-6D7D-025D-1759-F04A96796F7A}"/>
              </a:ext>
            </a:extLst>
          </p:cNvPr>
          <p:cNvSpPr txBox="1"/>
          <p:nvPr/>
        </p:nvSpPr>
        <p:spPr>
          <a:xfrm>
            <a:off x="765469" y="6117825"/>
            <a:ext cx="5708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Phase Portrait of undamped Pendulum [1]</a:t>
            </a:r>
          </a:p>
        </p:txBody>
      </p:sp>
    </p:spTree>
    <p:extLst>
      <p:ext uri="{BB962C8B-B14F-4D97-AF65-F5344CB8AC3E}">
        <p14:creationId xmlns:p14="http://schemas.microsoft.com/office/powerpoint/2010/main" val="1330187268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11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F229F6-F43E-DE84-2656-EEE078F1F877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47193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acc>
                          <m:accPr>
                            <m:chr m:val="̇"/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p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func>
                      <m:func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sin</m:t>
                        </m:r>
                      </m:fName>
                      <m:e>
                        <m:d>
                          <m:d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d>
                      </m:e>
                    </m:func>
                  </m:oMath>
                </a14:m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sub>
                    </m:sSub>
                    <m:r>
                      <m:rPr>
                        <m:sty m:val="p"/>
                      </m:rPr>
                      <a:rPr lang="en-US" sz="28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sin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800" b="0" i="0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cos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⁡(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 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𝑠𝑎𝑡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</m:sub>
                        </m:s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acc>
                      <m:accPr>
                        <m:chr m:val="̇"/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Pendulum is now in its homoclinic orbit. Need to add stabilizing controller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B0F229F6-F43E-DE84-2656-EEE078F1F8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4719305"/>
              </a:xfrm>
              <a:prstGeom prst="rect">
                <a:avLst/>
              </a:prstGeom>
              <a:blipFill>
                <a:blip r:embed="rId3"/>
                <a:stretch>
                  <a:fillRect l="-2410" r="-1071" b="-25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223153A9-745E-7F62-0BE3-75FA57E34E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65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98827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+ LQR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12</a:t>
            </a:fld>
            <a:endParaRPr lang="en-US" alt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310B1E5-E475-0354-815B-9A951C7F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8" y="1235246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EA1D7E-2A00-BEB1-579A-18C80E0FD84A}"/>
                  </a:ext>
                </a:extLst>
              </p:cNvPr>
              <p:cNvSpPr txBox="1"/>
              <p:nvPr/>
            </p:nvSpPr>
            <p:spPr>
              <a:xfrm>
                <a:off x="7151392" y="1329343"/>
                <a:ext cx="4390792" cy="3964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&lt;5°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switch to LQR controller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Requires moving the origin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b="0" i="1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US" sz="2800" b="0" i="1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EA1D7E-2A00-BEB1-579A-18C80E0FD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392" y="1329343"/>
                <a:ext cx="4390792" cy="3964227"/>
              </a:xfrm>
              <a:prstGeom prst="rect">
                <a:avLst/>
              </a:prstGeom>
              <a:blipFill>
                <a:blip r:embed="rId4"/>
                <a:stretch>
                  <a:fillRect l="-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7955930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Pendulum Stability Analysis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310B1E5-E475-0354-815B-9A951C7FC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28" y="1235246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EA1D7E-2A00-BEB1-579A-18C80E0FD84A}"/>
                  </a:ext>
                </a:extLst>
              </p:cNvPr>
              <p:cNvSpPr txBox="1"/>
              <p:nvPr/>
            </p:nvSpPr>
            <p:spPr>
              <a:xfrm>
                <a:off x="7151392" y="1329343"/>
                <a:ext cx="4390792" cy="50431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With these controllers, the equilibrium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is UAS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The equilibrium point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is unstable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To make equilibrium GAS, need to kick pendulum out of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,0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CEA1D7E-2A00-BEB1-579A-18C80E0FD8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1392" y="1329343"/>
                <a:ext cx="4390792" cy="5043112"/>
              </a:xfrm>
              <a:prstGeom prst="rect">
                <a:avLst/>
              </a:prstGeom>
              <a:blipFill>
                <a:blip r:embed="rId4"/>
                <a:stretch>
                  <a:fillRect l="-2500" t="-1209" b="-4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0336196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What is the Acrobot?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14</a:t>
            </a:fld>
            <a:endParaRPr lang="en-US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6ED91D1-B62B-FB66-8EDA-026F3B563A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762" t="7983" r="18076" b="21587"/>
          <a:stretch/>
        </p:blipFill>
        <p:spPr>
          <a:xfrm>
            <a:off x="7877834" y="3778807"/>
            <a:ext cx="3423424" cy="24086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A1514A-5D36-C9F2-5F5F-ED97CA396D56}"/>
              </a:ext>
            </a:extLst>
          </p:cNvPr>
          <p:cNvSpPr txBox="1"/>
          <p:nvPr/>
        </p:nvSpPr>
        <p:spPr>
          <a:xfrm>
            <a:off x="8883009" y="6191946"/>
            <a:ext cx="17684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Acrobot </a:t>
            </a:r>
            <a:r>
              <a:rPr lang="en-US" sz="2400" b="0" i="0" dirty="0">
                <a:solidFill>
                  <a:srgbClr val="000000"/>
                </a:solidFill>
                <a:effectLst/>
                <a:latin typeface="Abadi" panose="020B0604020104020204" pitchFamily="34" charset="0"/>
              </a:rPr>
              <a:t>[2] </a:t>
            </a:r>
            <a:endParaRPr lang="en-US" sz="24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1652CB-AA0E-CE0E-EF86-E7C373DCEB1B}"/>
              </a:ext>
            </a:extLst>
          </p:cNvPr>
          <p:cNvSpPr txBox="1"/>
          <p:nvPr/>
        </p:nvSpPr>
        <p:spPr>
          <a:xfrm>
            <a:off x="6891454" y="1286485"/>
            <a:ext cx="5300546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Double pendulum with one motor located at the “hip”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Spins freely at the “wrist”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2 degrees of freedom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1 actuator</a:t>
            </a:r>
          </a:p>
        </p:txBody>
      </p:sp>
      <p:pic>
        <p:nvPicPr>
          <p:cNvPr id="1028" name="Picture 4" descr="Péter Kovács (gymnast) - Wikipedia">
            <a:extLst>
              <a:ext uri="{FF2B5EF4-FFF2-40B4-BE49-F238E27FC236}">
                <a16:creationId xmlns:a16="http://schemas.microsoft.com/office/drawing/2014/main" id="{147202E0-CC62-9340-2195-4A5CAE87ED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5" t="20325" r="8527" b="8362"/>
          <a:stretch/>
        </p:blipFill>
        <p:spPr bwMode="auto">
          <a:xfrm>
            <a:off x="0" y="1286485"/>
            <a:ext cx="6467707" cy="4890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CFB0655-9AB5-3967-52E2-4F158654E2D5}"/>
              </a:ext>
            </a:extLst>
          </p:cNvPr>
          <p:cNvSpPr txBox="1"/>
          <p:nvPr/>
        </p:nvSpPr>
        <p:spPr>
          <a:xfrm>
            <a:off x="1782547" y="6191946"/>
            <a:ext cx="27430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Acrobat (Wikipedia)</a:t>
            </a:r>
          </a:p>
        </p:txBody>
      </p:sp>
    </p:spTree>
    <p:extLst>
      <p:ext uri="{BB962C8B-B14F-4D97-AF65-F5344CB8AC3E}">
        <p14:creationId xmlns:p14="http://schemas.microsoft.com/office/powerpoint/2010/main" val="247798737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No Input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15</a:t>
            </a:fld>
            <a:endParaRPr lang="en-US" altLang="en-US"/>
          </a:p>
        </p:txBody>
      </p:sp>
      <p:pic>
        <p:nvPicPr>
          <p:cNvPr id="7" name="Picture 6" descr="Chart, line chart&#10;&#10;Description automatically generated">
            <a:extLst>
              <a:ext uri="{FF2B5EF4-FFF2-40B4-BE49-F238E27FC236}">
                <a16:creationId xmlns:a16="http://schemas.microsoft.com/office/drawing/2014/main" id="{E6AE6609-A9FC-448C-19F3-78FAAFD93B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629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5174A7-D23C-7C40-1C85-148DFFFDEEC4}"/>
                  </a:ext>
                </a:extLst>
              </p:cNvPr>
              <p:cNvSpPr txBox="1"/>
              <p:nvPr/>
            </p:nvSpPr>
            <p:spPr>
              <a:xfrm>
                <a:off x="7076656" y="1380629"/>
                <a:ext cx="4761428" cy="52629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With no input torque, the system is essentially a double pendulum with the following dynamics [2]</a:t>
                </a: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is not actuated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is actuated (when </a:t>
                </a:r>
                <a14:m>
                  <m:oMath xmlns:m="http://schemas.openxmlformats.org/officeDocument/2006/math"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625174A7-D23C-7C40-1C85-148DFFFDEE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56" y="1380629"/>
                <a:ext cx="4761428" cy="5262979"/>
              </a:xfrm>
              <a:prstGeom prst="rect">
                <a:avLst/>
              </a:prstGeom>
              <a:blipFill>
                <a:blip r:embed="rId4"/>
                <a:stretch>
                  <a:fillRect l="-2305" t="-11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2740839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Partial Feedback Linearization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16</a:t>
            </a:fld>
            <a:endParaRPr lang="en-US" altLang="en-US"/>
          </a:p>
        </p:txBody>
      </p:sp>
      <p:pic>
        <p:nvPicPr>
          <p:cNvPr id="9" name="Picture 8" descr="Chart, line chart&#10;&#10;Description automatically generated">
            <a:extLst>
              <a:ext uri="{FF2B5EF4-FFF2-40B4-BE49-F238E27FC236}">
                <a16:creationId xmlns:a16="http://schemas.microsoft.com/office/drawing/2014/main" id="{B70A0D43-317A-B7F7-BAAB-BA32F45499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9714"/>
            <a:ext cx="6909383" cy="518203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AABC2D-1F27-6F5D-C549-E2F9FF23C85C}"/>
                  </a:ext>
                </a:extLst>
              </p:cNvPr>
              <p:cNvSpPr txBox="1"/>
              <p:nvPr/>
            </p:nvSpPr>
            <p:spPr>
              <a:xfrm>
                <a:off x="7177013" y="1313722"/>
                <a:ext cx="4761428" cy="35489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Want to kill the nonlinear dynamics of the “leg”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Notice how the hip does not bend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98AABC2D-1F27-6F5D-C549-E2F9FF23C85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7013" y="1313722"/>
                <a:ext cx="4761428" cy="3548920"/>
              </a:xfrm>
              <a:prstGeom prst="rect">
                <a:avLst/>
              </a:prstGeom>
              <a:blipFill>
                <a:blip r:embed="rId4"/>
                <a:stretch>
                  <a:fillRect l="-2305" t="-18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2940386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Partial Feedback Linearization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17</a:t>
            </a:fld>
            <a:endParaRPr lang="en-US" alt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97F08F71-79EA-02D0-EEB4-34B70CDA63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76135"/>
            <a:ext cx="7092176" cy="53191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85E250-6385-3724-41C6-05A407365D75}"/>
                  </a:ext>
                </a:extLst>
              </p:cNvPr>
              <p:cNvSpPr txBox="1"/>
              <p:nvPr/>
            </p:nvSpPr>
            <p:spPr>
              <a:xfrm>
                <a:off x="7329812" y="1402932"/>
                <a:ext cx="4761428" cy="44106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Add PD controller to straighten out body and the leg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 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8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−21</m:t>
                    </m:r>
                    <m:sSub>
                      <m:sSub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The system behaves like a pendulum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085E250-6385-3724-41C6-05A407365D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9812" y="1402932"/>
                <a:ext cx="4761428" cy="4410695"/>
              </a:xfrm>
              <a:prstGeom prst="rect">
                <a:avLst/>
              </a:prstGeom>
              <a:blipFill>
                <a:blip r:embed="rId4"/>
                <a:stretch>
                  <a:fillRect l="-2305" t="-1381" b="-27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822632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18</a:t>
            </a:fld>
            <a:endParaRPr lang="en-US" altLang="en-US"/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0B81A229-E078-30BC-8C95-2B0F03E832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97564"/>
            <a:ext cx="7148205" cy="53611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76B7D7-4337-E855-8D54-E8452940D428}"/>
                  </a:ext>
                </a:extLst>
              </p:cNvPr>
              <p:cNvSpPr txBox="1"/>
              <p:nvPr/>
            </p:nvSpPr>
            <p:spPr>
              <a:xfrm>
                <a:off x="7148205" y="1377007"/>
                <a:ext cx="4943035" cy="4594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Use energy-based methods to put Acrobot into homoclinic orbit</a:t>
                </a:r>
              </a:p>
              <a:p>
                <a:pPr algn="l"/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h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𝜙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 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−21</m:t>
                    </m:r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</m:e>
                    </m:d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Now, we just need to add LQR controller to balance the Acrobot</a:t>
                </a: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76B7D7-4337-E855-8D54-E8452940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8205" y="1377007"/>
                <a:ext cx="4943035" cy="4594015"/>
              </a:xfrm>
              <a:prstGeom prst="rect">
                <a:avLst/>
              </a:prstGeom>
              <a:blipFill>
                <a:blip r:embed="rId4"/>
                <a:stretch>
                  <a:fillRect l="-2222" t="-1461" b="-27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490829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 + LQR (1/2)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19</a:t>
            </a:fld>
            <a:endParaRPr lang="en-US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76B7D7-4337-E855-8D54-E8452940D428}"/>
                  </a:ext>
                </a:extLst>
              </p:cNvPr>
              <p:cNvSpPr txBox="1"/>
              <p:nvPr/>
            </p:nvSpPr>
            <p:spPr>
              <a:xfrm>
                <a:off x="7248965" y="1857375"/>
                <a:ext cx="4293219" cy="4395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, switch to LQR controller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Requires moving the origin to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</m:oMath>
                </a14:m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9276B7D7-4337-E855-8D54-E8452940D4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965" y="1857375"/>
                <a:ext cx="4293219" cy="4395114"/>
              </a:xfrm>
              <a:prstGeom prst="rect">
                <a:avLst/>
              </a:prstGeom>
              <a:blipFill>
                <a:blip r:embed="rId3"/>
                <a:stretch>
                  <a:fillRect l="-2557" r="-2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617FEB1-59F4-C9C5-50D9-23699C37A9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6326"/>
            <a:ext cx="7059121" cy="529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507817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BF1950-FAAD-176D-388F-A452CAF46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pic>
        <p:nvPicPr>
          <p:cNvPr id="10" name="Online Media 9" title="Stickman: Towards a Human Scale Acrobatic Robot">
            <a:hlinkClick r:id="" action="ppaction://media"/>
            <a:extLst>
              <a:ext uri="{FF2B5EF4-FFF2-40B4-BE49-F238E27FC236}">
                <a16:creationId xmlns:a16="http://schemas.microsoft.com/office/drawing/2014/main" id="{30038B16-4EBF-412F-4F21-DCA6909C839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981926" y="971859"/>
            <a:ext cx="10228147" cy="5778903"/>
          </a:xfrm>
          <a:prstGeom prst="rect">
            <a:avLst/>
          </a:prstGeom>
        </p:spPr>
      </p:pic>
      <p:sp>
        <p:nvSpPr>
          <p:cNvPr id="11" name="Rectangle 19">
            <a:extLst>
              <a:ext uri="{FF2B5EF4-FFF2-40B4-BE49-F238E27FC236}">
                <a16:creationId xmlns:a16="http://schemas.microsoft.com/office/drawing/2014/main" id="{316BB400-EFD3-6B4E-D21F-3F3EA80F5777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Inspiration</a:t>
            </a:r>
          </a:p>
        </p:txBody>
      </p:sp>
    </p:spTree>
    <p:extLst>
      <p:ext uri="{BB962C8B-B14F-4D97-AF65-F5344CB8AC3E}">
        <p14:creationId xmlns:p14="http://schemas.microsoft.com/office/powerpoint/2010/main" val="2862803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 + LQR (2/2)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76B7D7-4337-E855-8D54-E8452940D428}"/>
              </a:ext>
            </a:extLst>
          </p:cNvPr>
          <p:cNvSpPr txBox="1"/>
          <p:nvPr/>
        </p:nvSpPr>
        <p:spPr>
          <a:xfrm>
            <a:off x="7248965" y="1857375"/>
            <a:ext cx="4293219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Same as before, but with different initial conditions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The kipping is most aggressive around the 13 second mark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A9106FB9-CF53-2F61-8412-19A1271116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493005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Cart Pole (Inverted Pendulum)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pic>
        <p:nvPicPr>
          <p:cNvPr id="1026" name="Picture 2" descr="Control Tutorials for MATLAB and Simulink - Inverted ...">
            <a:extLst>
              <a:ext uri="{FF2B5EF4-FFF2-40B4-BE49-F238E27FC236}">
                <a16:creationId xmlns:a16="http://schemas.microsoft.com/office/drawing/2014/main" id="{3651969E-57CF-7292-611A-8E0110E5B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20" y="1721060"/>
            <a:ext cx="4671613" cy="4467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6655E2B-12C3-10D2-AA17-0DFB60704E0B}"/>
              </a:ext>
            </a:extLst>
          </p:cNvPr>
          <p:cNvSpPr txBox="1"/>
          <p:nvPr/>
        </p:nvSpPr>
        <p:spPr>
          <a:xfrm>
            <a:off x="1437272" y="6188927"/>
            <a:ext cx="33041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Cart Pole System </a:t>
            </a: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  <a:hlinkClick r:id="rId4"/>
              </a:rPr>
              <a:t>[3]</a:t>
            </a: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DA7C-A741-2BFE-DB00-F0118638FD6D}"/>
              </a:ext>
            </a:extLst>
          </p:cNvPr>
          <p:cNvSpPr txBox="1"/>
          <p:nvPr/>
        </p:nvSpPr>
        <p:spPr>
          <a:xfrm>
            <a:off x="6579221" y="1500536"/>
            <a:ext cx="485926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Task</a:t>
            </a: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: move the cart in order to balance the pole in the vertical position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b="1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Method</a:t>
            </a: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: use PFL to remove the unactuated dynamics.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Use energy methods to swing up the pole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Use LQR to balance the pole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8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602346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No Input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22</a:t>
            </a:fld>
            <a:endParaRPr lang="en-US" altLang="en-US"/>
          </a:p>
        </p:txBody>
      </p:sp>
      <p:pic>
        <p:nvPicPr>
          <p:cNvPr id="11" name="Picture 10" descr="Chart, box and whisker chart&#10;&#10;Description automatically generated">
            <a:extLst>
              <a:ext uri="{FF2B5EF4-FFF2-40B4-BE49-F238E27FC236}">
                <a16:creationId xmlns:a16="http://schemas.microsoft.com/office/drawing/2014/main" id="{5F86C719-4976-5B89-7A76-FE4DB99447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0629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21C54-DC0F-A6A8-1817-AE067FC962B0}"/>
                  </a:ext>
                </a:extLst>
              </p:cNvPr>
              <p:cNvSpPr txBox="1"/>
              <p:nvPr/>
            </p:nvSpPr>
            <p:spPr>
              <a:xfrm>
                <a:off x="7076656" y="1380629"/>
                <a:ext cx="4761428" cy="44093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Dynamics were derived using Euler-Lagrange</a:t>
                </a: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    (1)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i="1" dirty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d>
                      <m:dPr>
                        <m:ctrlP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is not actuated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is actuated (when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≠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121C54-DC0F-A6A8-1817-AE067FC962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56" y="1380629"/>
                <a:ext cx="4761428" cy="4409349"/>
              </a:xfrm>
              <a:prstGeom prst="rect">
                <a:avLst/>
              </a:prstGeom>
              <a:blipFill>
                <a:blip r:embed="rId4"/>
                <a:stretch>
                  <a:fillRect l="-2305" t="-1381" r="-1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8483796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Partial Feedback Linearization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pic>
        <p:nvPicPr>
          <p:cNvPr id="9" name="Picture 8" descr="Chart, box and whisker chart&#10;&#10;Description automatically generated">
            <a:extLst>
              <a:ext uri="{FF2B5EF4-FFF2-40B4-BE49-F238E27FC236}">
                <a16:creationId xmlns:a16="http://schemas.microsoft.com/office/drawing/2014/main" id="{364D2785-681B-F2B8-309D-BA516D5158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81C00F-C375-992E-F98F-48DBC8FCAE1D}"/>
                  </a:ext>
                </a:extLst>
              </p:cNvPr>
              <p:cNvSpPr txBox="1"/>
              <p:nvPr/>
            </p:nvSpPr>
            <p:spPr>
              <a:xfrm>
                <a:off x="7076656" y="1380629"/>
                <a:ext cx="4761428" cy="35475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(1)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Solve (1) for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Substitute into (2)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so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acc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981C00F-C375-992E-F98F-48DBC8FCAE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56" y="1380629"/>
                <a:ext cx="4761428" cy="3547574"/>
              </a:xfrm>
              <a:prstGeom prst="rect">
                <a:avLst/>
              </a:prstGeom>
              <a:blipFill>
                <a:blip r:embed="rId4"/>
                <a:stretch>
                  <a:fillRect l="-1793" t="-859" b="-24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1761582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pic>
        <p:nvPicPr>
          <p:cNvPr id="3" name="Picture 2" descr="Chart, box and whisker chart&#10;&#10;Description automatically generated">
            <a:extLst>
              <a:ext uri="{FF2B5EF4-FFF2-40B4-BE49-F238E27FC236}">
                <a16:creationId xmlns:a16="http://schemas.microsoft.com/office/drawing/2014/main" id="{1B03781F-E245-2A45-DC8C-E86BDD95BE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097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40A67B-8867-ECC6-1106-BCF3D94E19B5}"/>
                  </a:ext>
                </a:extLst>
              </p:cNvPr>
              <p:cNvSpPr txBox="1"/>
              <p:nvPr/>
            </p:nvSpPr>
            <p:spPr>
              <a:xfrm>
                <a:off x="7076656" y="1380629"/>
                <a:ext cx="4761428" cy="42777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(1)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  <m:sub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  </m:t>
                    </m:r>
                    <m:d>
                      <m:dPr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</m:oMath>
                </a14:m>
                <a:endParaRPr lang="en-US" sz="24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Solve (1) for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Substitute into (2)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Choose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so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4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dirty="0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32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d>
                      <m:d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𝐸</m:t>
                        </m:r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𝐸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acc>
                      <m:accPr>
                        <m:chr m:val="̇"/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func>
                      <m:func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cos</m:t>
                        </m:r>
                      </m:fName>
                      <m:e>
                        <m:d>
                          <m:dPr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𝑞</m:t>
                                </m:r>
                              </m:e>
                              <m:sub>
                                <m:r>
                                  <a:rPr lang="en-US" sz="2400" b="0" i="1" smtClean="0">
                                    <a:solidFill>
                                      <a:schemeClr val="bg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func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̇"/>
                            <m:ctrlP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i="1" dirty="0">
                  <a:solidFill>
                    <a:schemeClr val="bg2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  <m:r>
                      <a:rPr lang="en-US" sz="24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dirty="0">
                    <a:solidFill>
                      <a:schemeClr val="bg2"/>
                    </a:solidFill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sz="2400" i="1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acc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h</m:t>
                        </m:r>
                      </m:e>
                    </m:acc>
                    <m:r>
                      <a:rPr lang="en-US" sz="24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acc>
                      <m:accPr>
                        <m:chr m:val="̅"/>
                        <m:ctrlPr>
                          <a:rPr lang="en-US" sz="24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𝜙</m:t>
                        </m:r>
                      </m:e>
                    </m:acc>
                  </m:oMath>
                </a14:m>
                <a:endParaRPr lang="en-US" sz="24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B40A67B-8867-ECC6-1106-BCF3D94E19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6656" y="1380629"/>
                <a:ext cx="4761428" cy="4277709"/>
              </a:xfrm>
              <a:prstGeom prst="rect">
                <a:avLst/>
              </a:prstGeom>
              <a:blipFill>
                <a:blip r:embed="rId4"/>
                <a:stretch>
                  <a:fillRect l="-1793" t="-712" b="-17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3522224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Swing-up + LQR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25</a:t>
            </a:fld>
            <a:endParaRPr lang="en-US" altLang="en-US"/>
          </a:p>
        </p:txBody>
      </p:sp>
      <p:pic>
        <p:nvPicPr>
          <p:cNvPr id="4" name="Picture 3" descr="Chart, box and whisker chart&#10;&#10;Description automatically generated">
            <a:extLst>
              <a:ext uri="{FF2B5EF4-FFF2-40B4-BE49-F238E27FC236}">
                <a16:creationId xmlns:a16="http://schemas.microsoft.com/office/drawing/2014/main" id="{8477D55B-C806-6AA8-5FE6-D21DF2870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81F18-1922-E3EF-A761-AB9E85B3314A}"/>
                  </a:ext>
                </a:extLst>
              </p:cNvPr>
              <p:cNvSpPr txBox="1"/>
              <p:nvPr/>
            </p:nvSpPr>
            <p:spPr>
              <a:xfrm>
                <a:off x="6868222" y="1381127"/>
                <a:ext cx="5094367" cy="526297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Use the same swing-up controller as before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𝑞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&lt;5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switch to LQR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When system is written in state-manipulator form, we can quickly linearize the system. See [1]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𝑑𝑖𝑎𝑔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10, 1, 10, 1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b="0" i="1" dirty="0">
                  <a:solidFill>
                    <a:schemeClr val="bg2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F9681F18-1922-E3EF-A761-AB9E85B331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68222" y="1381127"/>
                <a:ext cx="5094367" cy="5262979"/>
              </a:xfrm>
              <a:prstGeom prst="rect">
                <a:avLst/>
              </a:prstGeom>
              <a:blipFill>
                <a:blip r:embed="rId4"/>
                <a:stretch>
                  <a:fillRect l="-2156" t="-1275" r="-16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7645828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Outline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3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0705587-0CBA-610B-F6E1-F992E50BD2A4}"/>
              </a:ext>
            </a:extLst>
          </p:cNvPr>
          <p:cNvSpPr txBox="1"/>
          <p:nvPr/>
        </p:nvSpPr>
        <p:spPr>
          <a:xfrm>
            <a:off x="490654" y="1438507"/>
            <a:ext cx="9847568" cy="48936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Introduction: Feedback Linearization (how to create our own dynamics)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Balancing Pendulum; Inverting gravity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Underactuated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Pendulum w/ input saturation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Acrobot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Cart Pole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2"/>
              </a:solidFill>
              <a:latin typeface="Abadi" panose="020B060402010402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Control of underactuated systems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Swing-up controller for Saturated Pendulum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Partial feedback linearization (PFL)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Swing-up control of Acrobot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bg2"/>
                </a:solidFill>
                <a:latin typeface="Abadi" panose="020B0604020104020204" pitchFamily="34" charset="0"/>
                <a:cs typeface="Times New Roman" panose="02020603050405020304" pitchFamily="18" charset="0"/>
              </a:rPr>
              <a:t>Swing-up control of Cart Pole</a:t>
            </a:r>
          </a:p>
        </p:txBody>
      </p:sp>
    </p:spTree>
    <p:extLst>
      <p:ext uri="{BB962C8B-B14F-4D97-AF65-F5344CB8AC3E}">
        <p14:creationId xmlns:p14="http://schemas.microsoft.com/office/powerpoint/2010/main" val="1227621961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Pendulum – No Input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Frictionless Pendulum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No Input Torque</a:t>
                </a: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 algn="l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Aluminum Rod</a:t>
                </a: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150cm x 3cm x 3cm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sz="2800" b="0" i="1" smtClean="0">
                                <a:solidFill>
                                  <a:schemeClr val="bg2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°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4401205"/>
              </a:xfrm>
              <a:prstGeom prst="rect">
                <a:avLst/>
              </a:prstGeom>
              <a:blipFill>
                <a:blip r:embed="rId3"/>
                <a:stretch>
                  <a:fillRect l="-2410" t="-1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38651A81-B8D2-7E72-1E31-A0CD218CD2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804105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Feedback Linearization (FL)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4401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𝐼𝑢</m:t>
                    </m:r>
                  </m:oMath>
                </a14:m>
                <a:endParaRPr lang="en-US" sz="28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This is also called “Feedback Cancellation” since we can kill the dynamics of the system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4401205"/>
              </a:xfrm>
              <a:prstGeom prst="rect">
                <a:avLst/>
              </a:prstGeom>
              <a:blipFill>
                <a:blip r:embed="rId3"/>
                <a:stretch>
                  <a:fillRect l="-2410" b="-29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A6B5A2EE-33B1-21DD-C2BD-F1076E559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0421387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FL + PD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41109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𝐼𝑢</m:t>
                    </m:r>
                  </m:oMath>
                </a14:m>
                <a:endParaRPr lang="en-US" sz="28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 </m:t>
                    </m:r>
                    <m:acc>
                      <m:accPr>
                        <m:chr m:val="̇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−21(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We can force our dynamics to be anything that we want! (Really!)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4110934"/>
              </a:xfrm>
              <a:prstGeom prst="rect">
                <a:avLst/>
              </a:prstGeom>
              <a:blipFill>
                <a:blip r:embed="rId3"/>
                <a:stretch>
                  <a:fillRect l="-2410" b="-3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 descr="Chart&#10;&#10;Description automatically generated">
            <a:extLst>
              <a:ext uri="{FF2B5EF4-FFF2-40B4-BE49-F238E27FC236}">
                <a16:creationId xmlns:a16="http://schemas.microsoft.com/office/drawing/2014/main" id="{D5D7EF71-5CAE-DAC7-AFCB-CB6CC1B25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3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477827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FL + Invert Gravity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7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31220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Take that, gravity!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3122073"/>
              </a:xfrm>
              <a:prstGeom prst="rect">
                <a:avLst/>
              </a:prstGeom>
              <a:blipFill>
                <a:blip r:embed="rId3"/>
                <a:stretch>
                  <a:fillRect l="-2410" b="-44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289459EA-277F-02CC-3C00-DE7954D87B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2" y="1347405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7460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FL + Sideways Gravity Controller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237140" y="1516566"/>
                <a:ext cx="4551001" cy="48456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dirty="0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b="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𝑚𝑔𝑠𝑖𝑛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𝐼𝑞</m:t>
                        </m:r>
                      </m:e>
                    </m:acc>
                    <m:r>
                      <a:rPr lang="en-US" sz="2800" b="0" i="1" dirty="0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𝑠𝑖𝑛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We could invert gravity around any angle </a:t>
                </a: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</m:oMath>
                </a14:m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 with the controller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𝑚𝑔𝑠𝑖𝑛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𝜃</m:t>
                    </m:r>
                    <m:r>
                      <a:rPr lang="en-US" sz="2800" b="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7140" y="1516566"/>
                <a:ext cx="4551001" cy="4845622"/>
              </a:xfrm>
              <a:prstGeom prst="rect">
                <a:avLst/>
              </a:prstGeom>
              <a:blipFill>
                <a:blip r:embed="rId3"/>
                <a:stretch>
                  <a:fillRect l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30B72A51-DA9E-A73A-BAAA-7A7ABCDB8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562" y="1381127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900930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19">
            <a:extLst>
              <a:ext uri="{FF2B5EF4-FFF2-40B4-BE49-F238E27FC236}">
                <a16:creationId xmlns:a16="http://schemas.microsoft.com/office/drawing/2014/main" id="{0B871A73-4788-5443-0BC5-457CCEDECC0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-100760" y="214749"/>
            <a:ext cx="12192000" cy="535531"/>
          </a:xfrm>
        </p:spPr>
        <p:txBody>
          <a:bodyPr/>
          <a:lstStyle/>
          <a:p>
            <a:r>
              <a:rPr lang="en-US" altLang="en-US" dirty="0">
                <a:solidFill>
                  <a:schemeClr val="tx1"/>
                </a:solidFill>
              </a:rPr>
              <a:t>FL + PD + Saturation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8087F7-0660-80F4-8D80-901A6E50C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8AE1F55E-B0D8-2043-9E32-89E6C12CA201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/>
              <p:nvPr/>
            </p:nvSpPr>
            <p:spPr>
              <a:xfrm>
                <a:off x="7181384" y="1240921"/>
                <a:ext cx="4551001" cy="54035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smtClean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acc>
                      <m:accPr>
                        <m:chr m:val="̈"/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dirty="0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𝜏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𝑠𝑎𝑡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𝑚𝑔𝑐𝑜𝑠</m:t>
                    </m:r>
                    <m:d>
                      <m:d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d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𝐼𝑢</m:t>
                    </m:r>
                    <m:r>
                      <a:rPr lang="en-US" sz="2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acc>
                      <m:accPr>
                        <m:chr m:val="̇"/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21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f>
                      <m:fPr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800" i="1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sz="2800" i="1">
                            <a:solidFill>
                              <a:schemeClr val="bg2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𝑞</m:t>
                        </m:r>
                      </m:e>
                    </m:acc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800" i="1" dirty="0">
                        <a:solidFill>
                          <a:schemeClr val="bg2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</m:t>
                    </m:r>
                  </m:oMath>
                </a14:m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chemeClr val="bg2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chemeClr val="bg2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Not enough torque! The system is </a:t>
                </a:r>
                <a:r>
                  <a:rPr lang="en-US" sz="2800" dirty="0">
                    <a:solidFill>
                      <a:srgbClr val="FF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underactuated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800" dirty="0">
                  <a:solidFill>
                    <a:srgbClr val="FF0000"/>
                  </a:solidFill>
                  <a:latin typeface="Abadi" panose="020B0604020104020204" pitchFamily="34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800" dirty="0">
                    <a:solidFill>
                      <a:srgbClr val="FF0000"/>
                    </a:solidFill>
                    <a:latin typeface="Abadi" panose="020B0604020104020204" pitchFamily="34" charset="0"/>
                    <a:cs typeface="Times New Roman" panose="02020603050405020304" pitchFamily="18" charset="0"/>
                  </a:rPr>
                  <a:t>Need to use a different type of controller to balance the pendulum!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A0705587-0CBA-610B-F6E1-F992E50BD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1384" y="1240921"/>
                <a:ext cx="4551001" cy="5403595"/>
              </a:xfrm>
              <a:prstGeom prst="rect">
                <a:avLst/>
              </a:prstGeom>
              <a:blipFill>
                <a:blip r:embed="rId3"/>
                <a:stretch>
                  <a:fillRect l="-2410" b="-22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B38539B7-68C3-A19A-7895-D61617C1D0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620" y="1240921"/>
            <a:ext cx="666750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07278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efault Design">
  <a:themeElements>
    <a:clrScheme name="WSU Brand HEX">
      <a:dk1>
        <a:srgbClr val="000000"/>
      </a:dk1>
      <a:lt1>
        <a:srgbClr val="FFFFFF"/>
      </a:lt1>
      <a:dk2>
        <a:srgbClr val="003C69"/>
      </a:dk2>
      <a:lt2>
        <a:srgbClr val="DBCEAC"/>
      </a:lt2>
      <a:accent1>
        <a:srgbClr val="981E32"/>
      </a:accent1>
      <a:accent2>
        <a:srgbClr val="5E6A71"/>
      </a:accent2>
      <a:accent3>
        <a:srgbClr val="C60C30"/>
      </a:accent3>
      <a:accent4>
        <a:srgbClr val="EC7A08"/>
      </a:accent4>
      <a:accent5>
        <a:srgbClr val="3CB6CE"/>
      </a:accent5>
      <a:accent6>
        <a:srgbClr val="B6BF00"/>
      </a:accent6>
      <a:hlink>
        <a:srgbClr val="452325"/>
      </a:hlink>
      <a:folHlink>
        <a:srgbClr val="FF00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 algn="l">
          <a:defRPr sz="1400" dirty="0" smtClean="0">
            <a:solidFill>
              <a:schemeClr val="bg2"/>
            </a:solidFill>
            <a:latin typeface="Times New Roman" panose="02020603050405020304" pitchFamily="18" charset="0"/>
            <a:cs typeface="Times New Roman" panose="02020603050405020304" pitchFamily="18" charset="0"/>
          </a:defRPr>
        </a:defPPr>
      </a:lstStyle>
    </a:tx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C0033"/>
        </a:accent1>
        <a:accent2>
          <a:srgbClr val="000099"/>
        </a:accent2>
        <a:accent3>
          <a:srgbClr val="FFFFFF"/>
        </a:accent3>
        <a:accent4>
          <a:srgbClr val="000000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5">
        <a:dk1>
          <a:srgbClr val="000000"/>
        </a:dk1>
        <a:lt1>
          <a:srgbClr val="FFFFFF"/>
        </a:lt1>
        <a:dk2>
          <a:srgbClr val="0000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A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6">
        <a:dk1>
          <a:srgbClr val="000000"/>
        </a:dk1>
        <a:lt1>
          <a:srgbClr val="FFFFFF"/>
        </a:lt1>
        <a:dk2>
          <a:srgbClr val="009999"/>
        </a:dk2>
        <a:lt2>
          <a:srgbClr val="FFFFFF"/>
        </a:lt2>
        <a:accent1>
          <a:srgbClr val="CC0033"/>
        </a:accent1>
        <a:accent2>
          <a:srgbClr val="000099"/>
        </a:accent2>
        <a:accent3>
          <a:srgbClr val="AACACA"/>
        </a:accent3>
        <a:accent4>
          <a:srgbClr val="DADADA"/>
        </a:accent4>
        <a:accent5>
          <a:srgbClr val="E2AAAD"/>
        </a:accent5>
        <a:accent6>
          <a:srgbClr val="00008A"/>
        </a:accent6>
        <a:hlink>
          <a:srgbClr val="009999"/>
        </a:hlink>
        <a:folHlink>
          <a:srgbClr val="33CC0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Without blue banner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1901</TotalTime>
  <Words>1228</Words>
  <Application>Microsoft Office PowerPoint</Application>
  <PresentationFormat>Widescreen</PresentationFormat>
  <Paragraphs>294</Paragraphs>
  <Slides>25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35" baseType="lpstr">
      <vt:lpstr>Abadi</vt:lpstr>
      <vt:lpstr>Arial</vt:lpstr>
      <vt:lpstr>Calibri</vt:lpstr>
      <vt:lpstr>Calibri Light</vt:lpstr>
      <vt:lpstr>Cambria Math</vt:lpstr>
      <vt:lpstr>Helvetica</vt:lpstr>
      <vt:lpstr>Lucida Sans</vt:lpstr>
      <vt:lpstr>Wingdings</vt:lpstr>
      <vt:lpstr>Default Design</vt:lpstr>
      <vt:lpstr>Without blue banner</vt:lpstr>
      <vt:lpstr>Simulating Nonlinear Swing-up Controllers  for the Pendulum, Acrobot, and Cart Pole</vt:lpstr>
      <vt:lpstr>Inspiration</vt:lpstr>
      <vt:lpstr>Outline</vt:lpstr>
      <vt:lpstr>Pendulum – No Input</vt:lpstr>
      <vt:lpstr>Feedback Linearization (FL)</vt:lpstr>
      <vt:lpstr>FL + PD Controller</vt:lpstr>
      <vt:lpstr>FL + Invert Gravity Controller</vt:lpstr>
      <vt:lpstr>FL + Sideways Gravity Controller</vt:lpstr>
      <vt:lpstr>FL + PD + Saturation</vt:lpstr>
      <vt:lpstr>Energy Based Swing-up Control</vt:lpstr>
      <vt:lpstr>Swing-up Controller</vt:lpstr>
      <vt:lpstr>Swing-up + LQR</vt:lpstr>
      <vt:lpstr>Pendulum Stability Analysis</vt:lpstr>
      <vt:lpstr>What is the Acrobot?</vt:lpstr>
      <vt:lpstr>No Input</vt:lpstr>
      <vt:lpstr>Partial Feedback Linearization</vt:lpstr>
      <vt:lpstr>Partial Feedback Linearization</vt:lpstr>
      <vt:lpstr>Swing-up Control</vt:lpstr>
      <vt:lpstr>Swing-up Control + LQR (1/2)</vt:lpstr>
      <vt:lpstr>Swing-up Control + LQR (2/2)</vt:lpstr>
      <vt:lpstr>Cart Pole (Inverted Pendulum)</vt:lpstr>
      <vt:lpstr>No Input</vt:lpstr>
      <vt:lpstr>Partial Feedback Linearization</vt:lpstr>
      <vt:lpstr>Swing-up Controller</vt:lpstr>
      <vt:lpstr>Swing-up + LQR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Logan Dihel</dc:title>
  <dc:creator>Logan Dihel</dc:creator>
  <cp:lastModifiedBy>Logan Dihel</cp:lastModifiedBy>
  <cp:revision>256</cp:revision>
  <dcterms:created xsi:type="dcterms:W3CDTF">2023-02-13T19:21:44Z</dcterms:created>
  <dcterms:modified xsi:type="dcterms:W3CDTF">2023-04-26T21:30:40Z</dcterms:modified>
</cp:coreProperties>
</file>